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 Light"/>
      <p:regular r:id="rId26"/>
      <p:bold r:id="rId27"/>
      <p:italic r:id="rId28"/>
      <p:boldItalic r:id="rId29"/>
    </p:embeddedFont>
    <p:embeddedFont>
      <p:font typeface="Lora"/>
      <p:regular r:id="rId30"/>
      <p:bold r:id="rId31"/>
      <p:italic r:id="rId32"/>
      <p:boldItalic r:id="rId33"/>
    </p:embeddedFont>
    <p:embeddedFont>
      <p:font typeface="Nanum Gothic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477">
          <p15:clr>
            <a:srgbClr val="9AA0A6"/>
          </p15:clr>
        </p15:guide>
        <p15:guide id="2" pos="42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7"/>
        <p:guide pos="426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Light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Light-italic.fntdata"/><Relationship Id="rId27" Type="http://schemas.openxmlformats.org/officeDocument/2006/relationships/font" Target="fonts/Lato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ora-bold.fntdata"/><Relationship Id="rId30" Type="http://schemas.openxmlformats.org/officeDocument/2006/relationships/font" Target="fonts/Lora-regular.fntdata"/><Relationship Id="rId11" Type="http://schemas.openxmlformats.org/officeDocument/2006/relationships/slide" Target="slides/slide6.xml"/><Relationship Id="rId33" Type="http://schemas.openxmlformats.org/officeDocument/2006/relationships/font" Target="fonts/Lora-boldItalic.fntdata"/><Relationship Id="rId10" Type="http://schemas.openxmlformats.org/officeDocument/2006/relationships/slide" Target="slides/slide5.xml"/><Relationship Id="rId32" Type="http://schemas.openxmlformats.org/officeDocument/2006/relationships/font" Target="fonts/Lora-italic.fntdata"/><Relationship Id="rId13" Type="http://schemas.openxmlformats.org/officeDocument/2006/relationships/slide" Target="slides/slide8.xml"/><Relationship Id="rId35" Type="http://schemas.openxmlformats.org/officeDocument/2006/relationships/font" Target="fonts/NanumGothic-bold.fntdata"/><Relationship Id="rId12" Type="http://schemas.openxmlformats.org/officeDocument/2006/relationships/slide" Target="slides/slide7.xml"/><Relationship Id="rId34" Type="http://schemas.openxmlformats.org/officeDocument/2006/relationships/font" Target="fonts/NanumGothic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이번 시간은 데이터 수집에 대해서 알아보는 시간을 가질 겁니다. 먼저 상식적으로 이론적인 이야기를 먼저 하고, 전체적인 큰 맥락에서 개념을 잡고, 용어를 익힌 후에 실습을 하도록 하겠습니다.</a:t>
            </a:r>
            <a:endParaRPr/>
          </a:p>
        </p:txBody>
      </p:sp>
      <p:sp>
        <p:nvSpPr>
          <p:cNvPr id="42" name="Google Shape;42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9f09b1500_9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45" name="Google Shape;145;g89f09b1500_9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9f09b1500_9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52" name="Google Shape;152;g89f09b1500_9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9ea87e09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먼저 원핫 인코딩에 대해 알아보겠습니다.</a:t>
            </a:r>
            <a:endParaRPr/>
          </a:p>
        </p:txBody>
      </p:sp>
      <p:sp>
        <p:nvSpPr>
          <p:cNvPr id="159" name="Google Shape;159;g89ea87e09b_0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9ea87e09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65" name="Google Shape;165;g89ea87e09b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9ea87e09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73" name="Google Shape;173;g89ea87e09b_0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9ea87e09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84" name="Google Shape;184;g89ea87e09b_0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9ea87e09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97" name="Google Shape;197;g89ea87e09b_0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59a66f746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먼저 원핫 인코딩에 대해 알아보겠습니다.</a:t>
            </a:r>
            <a:endParaRPr/>
          </a:p>
        </p:txBody>
      </p:sp>
      <p:sp>
        <p:nvSpPr>
          <p:cNvPr id="47" name="Google Shape;47;g59a66f7461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90c045a43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53" name="Google Shape;53;g890c045a43_0_7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9ea87e09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62" name="Google Shape;62;g89ea87e09b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9ea87e09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86" name="Google Shape;86;g89ea87e09b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9ea87e09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01" name="Google Shape;101;g89ea87e09b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9ea87e09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24" name="Google Shape;124;g89ea87e09b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9f09b1500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31" name="Google Shape;131;g89f09b1500_9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9ea87e09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38" name="Google Shape;138;g89ea87e09b_0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 1">
  <p:cSld name="1_제목 슬라이드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 b="19990" l="0" r="0" t="64114"/>
          <a:stretch/>
        </p:blipFill>
        <p:spPr>
          <a:xfrm rot="10800000">
            <a:off x="0" y="1951596"/>
            <a:ext cx="9144000" cy="124031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 txBox="1"/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>
  <p:cSld name="1_제목 슬라이드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3852000" y="2849605"/>
            <a:ext cx="14400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7B7B7"/>
              </a:buClr>
              <a:buSzPts val="1100"/>
              <a:buNone/>
              <a:defRPr sz="1100">
                <a:solidFill>
                  <a:srgbClr val="B7B7B7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 1">
  <p:cSld name="TITLE_ONLY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97475" y="350050"/>
            <a:ext cx="7135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anum Gothic"/>
              <a:buNone/>
              <a:defRPr b="1" i="0" sz="2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•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•"/>
              <a:defRPr b="0" i="0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•"/>
              <a:defRPr b="0" i="0" sz="1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28575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4288528" y="802365"/>
            <a:ext cx="5823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101025" y="4686300"/>
            <a:ext cx="272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Copyright FIN INSIGHT. All Right Reserved</a:t>
            </a:r>
            <a:endParaRPr b="0" i="0" sz="800" u="none" cap="none" strike="noStrik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7097375" y="4686300"/>
            <a:ext cx="1907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가치를 높이는 금융 인공지능 실무교육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177225" y="284849"/>
            <a:ext cx="582300" cy="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6" name="Google Shape;16;p1"/>
          <p:cNvGrpSpPr/>
          <p:nvPr/>
        </p:nvGrpSpPr>
        <p:grpSpPr>
          <a:xfrm rot="10800000">
            <a:off x="-4" y="4882015"/>
            <a:ext cx="268851" cy="268960"/>
            <a:chOff x="8896050" y="-45"/>
            <a:chExt cx="248109" cy="248210"/>
          </a:xfrm>
        </p:grpSpPr>
        <p:sp>
          <p:nvSpPr>
            <p:cNvPr id="17" name="Google Shape;17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" name="Google Shape;1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89999" y="0"/>
            <a:ext cx="254001" cy="25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1"/>
          <p:cNvGrpSpPr/>
          <p:nvPr/>
        </p:nvGrpSpPr>
        <p:grpSpPr>
          <a:xfrm>
            <a:off x="8875197" y="-49"/>
            <a:ext cx="268851" cy="268960"/>
            <a:chOff x="8896050" y="-45"/>
            <a:chExt cx="248109" cy="248210"/>
          </a:xfrm>
        </p:grpSpPr>
        <p:sp>
          <p:nvSpPr>
            <p:cNvPr id="21" name="Google Shape;21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1881" y="4872900"/>
            <a:ext cx="834069" cy="1539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12">
          <p15:clr>
            <a:srgbClr val="F26B43"/>
          </p15:clr>
        </p15:guide>
        <p15:guide id="4" pos="5616">
          <p15:clr>
            <a:srgbClr val="F26B43"/>
          </p15:clr>
        </p15:guide>
        <p15:guide id="5" orient="horz" pos="2952">
          <p15:clr>
            <a:srgbClr val="F26B43"/>
          </p15:clr>
        </p15:guide>
        <p15:guide id="6" orient="horz" pos="247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ctrTitle"/>
          </p:nvPr>
        </p:nvSpPr>
        <p:spPr>
          <a:xfrm>
            <a:off x="894155" y="2088791"/>
            <a:ext cx="6858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Unsupervised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Hierarchical Clustering</a:t>
            </a:r>
            <a:endParaRPr/>
          </a:p>
        </p:txBody>
      </p:sp>
      <p:sp>
        <p:nvSpPr>
          <p:cNvPr id="148" name="Google Shape;148;p1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클러스터링/차원축소</a:t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313" y="1193575"/>
            <a:ext cx="4247374" cy="30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Hierarchical Clustering</a:t>
            </a:r>
            <a:endParaRPr/>
          </a:p>
        </p:txBody>
      </p:sp>
      <p:sp>
        <p:nvSpPr>
          <p:cNvPr id="155" name="Google Shape;155;p1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클러스터링/차원축소</a:t>
            </a:r>
            <a:endParaRPr/>
          </a:p>
        </p:txBody>
      </p:sp>
      <p:sp>
        <p:nvSpPr>
          <p:cNvPr id="156" name="Google Shape;156;p16"/>
          <p:cNvSpPr txBox="1"/>
          <p:nvPr/>
        </p:nvSpPr>
        <p:spPr>
          <a:xfrm>
            <a:off x="1032875" y="1105700"/>
            <a:ext cx="74886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잘알려진 유사도를 계산하는 방법은 총 8가지가 있다. 그 중 간단한 4가지만 소개하도록 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❖ 간단한 유사도 계산법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1) ward : 모든 클러스터 내의 분산을 가장 작게 증가시키는 두 클러스터를 합침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2) Complete: 각 클러스터 간의 데이터들의 조합 가운데 가장 먼거리 (최대 연결)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3)  Average : 각 클러스터 간의 데이터들의 조합들의 평균의 거리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4) Centroid: 각 클러스터의 중심점 사이의 거리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2200"/>
              <a:t>PCA</a:t>
            </a:r>
            <a:endParaRPr/>
          </a:p>
        </p:txBody>
      </p:sp>
      <p:sp>
        <p:nvSpPr>
          <p:cNvPr id="162" name="Google Shape;162;p17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r>
              <a:rPr lang="ko-KR"/>
              <a:t>차원축소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PCA</a:t>
            </a:r>
            <a:endParaRPr/>
          </a:p>
        </p:txBody>
      </p:sp>
      <p:sp>
        <p:nvSpPr>
          <p:cNvPr id="168" name="Google Shape;168;p1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클러스터링/차원축소</a:t>
            </a:r>
            <a:endParaRPr/>
          </a:p>
        </p:txBody>
      </p:sp>
      <p:sp>
        <p:nvSpPr>
          <p:cNvPr id="169" name="Google Shape;169;p18"/>
          <p:cNvSpPr txBox="1"/>
          <p:nvPr/>
        </p:nvSpPr>
        <p:spPr>
          <a:xfrm>
            <a:off x="997475" y="1141900"/>
            <a:ext cx="77265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80"/>
              <a:buFont typeface="Montserrat"/>
              <a:buNone/>
            </a:pPr>
            <a:r>
              <a:rPr b="1" lang="ko-KR" sz="1679">
                <a:latin typeface="Montserrat"/>
                <a:ea typeface="Montserrat"/>
                <a:cs typeface="Montserrat"/>
                <a:sym typeface="Montserrat"/>
              </a:rPr>
              <a:t>비지도 변환</a:t>
            </a:r>
            <a:endParaRPr b="1" i="0" sz="100" u="none" cap="none" strike="noStrike">
              <a:solidFill>
                <a:srgbClr val="000000"/>
              </a:solidFill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997475" y="1707700"/>
            <a:ext cx="7049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데이터의 X 값, 즉 입력 특성(Feature)을 변환하는 비지도변환</a:t>
            </a:r>
            <a:r>
              <a:rPr lang="ko-KR"/>
              <a:t>도 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비지도 변환은 차원 축소 등의 목적</a:t>
            </a:r>
            <a:r>
              <a:rPr lang="ko-KR"/>
              <a:t>을 가진다.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자주 사용되는 알고리즘으로는 PCA(주성분분석)이 있다.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PCA</a:t>
            </a:r>
            <a:endParaRPr/>
          </a:p>
        </p:txBody>
      </p:sp>
      <p:sp>
        <p:nvSpPr>
          <p:cNvPr id="176" name="Google Shape;176;p1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클러스터링/차원축소</a:t>
            </a:r>
            <a:endParaRPr/>
          </a:p>
        </p:txBody>
      </p:sp>
      <p:sp>
        <p:nvSpPr>
          <p:cNvPr id="177" name="Google Shape;177;p19"/>
          <p:cNvSpPr txBox="1"/>
          <p:nvPr/>
        </p:nvSpPr>
        <p:spPr>
          <a:xfrm>
            <a:off x="997475" y="1116400"/>
            <a:ext cx="77265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80"/>
              <a:buFont typeface="Montserrat"/>
              <a:buNone/>
            </a:pPr>
            <a:r>
              <a:rPr b="1" lang="ko-KR" sz="1679">
                <a:latin typeface="Montserrat"/>
                <a:ea typeface="Montserrat"/>
                <a:cs typeface="Montserrat"/>
                <a:sym typeface="Montserrat"/>
              </a:rPr>
              <a:t>차원의 저주</a:t>
            </a:r>
            <a:endParaRPr b="1" i="0" sz="100" u="none" cap="none" strike="noStrike">
              <a:solidFill>
                <a:srgbClr val="000000"/>
              </a:solidFill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997475" y="1402900"/>
            <a:ext cx="7049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차원의 저주란 데이터의 벡터 공간 차원은 엄청나게 크지만 실제로 필요한 true data는 작은 차원 공간으로 표현해도 충분한 경우를 말한다.</a:t>
            </a:r>
            <a:endParaRPr/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748" y="2177899"/>
            <a:ext cx="6014895" cy="22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/>
          <p:nvPr/>
        </p:nvSpPr>
        <p:spPr>
          <a:xfrm>
            <a:off x="4110625" y="3328975"/>
            <a:ext cx="537300" cy="418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1" name="Google Shape;181;p19"/>
          <p:cNvCxnSpPr/>
          <p:nvPr/>
        </p:nvCxnSpPr>
        <p:spPr>
          <a:xfrm flipH="1" rot="10800000">
            <a:off x="5704375" y="1179050"/>
            <a:ext cx="2900400" cy="70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PCA</a:t>
            </a:r>
            <a:endParaRPr/>
          </a:p>
        </p:txBody>
      </p:sp>
      <p:sp>
        <p:nvSpPr>
          <p:cNvPr id="187" name="Google Shape;187;p2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클러스터링/차원축소</a:t>
            </a:r>
            <a:endParaRPr/>
          </a:p>
        </p:txBody>
      </p:sp>
      <p:sp>
        <p:nvSpPr>
          <p:cNvPr id="188" name="Google Shape;188;p20"/>
          <p:cNvSpPr txBox="1"/>
          <p:nvPr/>
        </p:nvSpPr>
        <p:spPr>
          <a:xfrm>
            <a:off x="997475" y="1141900"/>
            <a:ext cx="77265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80"/>
              <a:buFont typeface="Montserrat"/>
              <a:buNone/>
            </a:pPr>
            <a:r>
              <a:rPr b="1" lang="ko-KR" sz="1679">
                <a:latin typeface="Montserrat"/>
                <a:ea typeface="Montserrat"/>
                <a:cs typeface="Montserrat"/>
                <a:sym typeface="Montserrat"/>
              </a:rPr>
              <a:t>PCA란</a:t>
            </a:r>
            <a:endParaRPr b="1" i="0" sz="100" u="none" cap="none" strike="noStrike">
              <a:solidFill>
                <a:srgbClr val="000000"/>
              </a:solidFill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997475" y="1402900"/>
            <a:ext cx="70494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아래와 같이 입력 특성(feature)이 2개인 데이터가 있다고 가정해보자.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여기서 우리는 </a:t>
            </a:r>
            <a:r>
              <a:rPr b="1" lang="ko-KR"/>
              <a:t>데이터의 특성을 가장 잘 나타내주는 주성분</a:t>
            </a:r>
            <a:r>
              <a:rPr lang="ko-KR"/>
              <a:t>을 찾아야 한다.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특성을 가장 잘 나타내준다는 것은 </a:t>
            </a:r>
            <a:r>
              <a:rPr b="1" lang="ko-KR"/>
              <a:t>분산을 가장 크게 갖는 벡터</a:t>
            </a:r>
            <a:r>
              <a:rPr lang="ko-KR"/>
              <a:t>를 말한다.</a:t>
            </a:r>
            <a:endParaRPr/>
          </a:p>
        </p:txBody>
      </p:sp>
      <p:pic>
        <p:nvPicPr>
          <p:cNvPr id="190" name="Google Shape;1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466" y="2288926"/>
            <a:ext cx="2206684" cy="207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500" y="2296334"/>
            <a:ext cx="2236845" cy="20760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20"/>
          <p:cNvCxnSpPr/>
          <p:nvPr/>
        </p:nvCxnSpPr>
        <p:spPr>
          <a:xfrm flipH="1" rot="10800000">
            <a:off x="3594654" y="3237951"/>
            <a:ext cx="573000" cy="5400"/>
          </a:xfrm>
          <a:prstGeom prst="straightConnector1">
            <a:avLst/>
          </a:prstGeom>
          <a:noFill/>
          <a:ln cap="flat" cmpd="sng" w="3810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20"/>
          <p:cNvCxnSpPr/>
          <p:nvPr/>
        </p:nvCxnSpPr>
        <p:spPr>
          <a:xfrm>
            <a:off x="1446800" y="2504825"/>
            <a:ext cx="1759200" cy="15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0"/>
          <p:cNvCxnSpPr/>
          <p:nvPr/>
        </p:nvCxnSpPr>
        <p:spPr>
          <a:xfrm flipH="1" rot="10800000">
            <a:off x="1395825" y="3014625"/>
            <a:ext cx="1912200" cy="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PCA</a:t>
            </a:r>
            <a:endParaRPr/>
          </a:p>
        </p:txBody>
      </p:sp>
      <p:sp>
        <p:nvSpPr>
          <p:cNvPr id="200" name="Google Shape;200;p2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클러스터링/차원축소</a:t>
            </a:r>
            <a:endParaRPr/>
          </a:p>
        </p:txBody>
      </p:sp>
      <p:sp>
        <p:nvSpPr>
          <p:cNvPr id="201" name="Google Shape;201;p21"/>
          <p:cNvSpPr txBox="1"/>
          <p:nvPr/>
        </p:nvSpPr>
        <p:spPr>
          <a:xfrm>
            <a:off x="997475" y="1141900"/>
            <a:ext cx="77265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80"/>
              <a:buFont typeface="Montserrat"/>
              <a:buNone/>
            </a:pPr>
            <a:r>
              <a:rPr b="1" lang="ko-KR" sz="1679">
                <a:latin typeface="Montserrat"/>
                <a:ea typeface="Montserrat"/>
                <a:cs typeface="Montserrat"/>
                <a:sym typeface="Montserrat"/>
              </a:rPr>
              <a:t>PCA란</a:t>
            </a:r>
            <a:endParaRPr b="1" i="0" sz="100" u="none" cap="none" strike="noStrike">
              <a:solidFill>
                <a:srgbClr val="000000"/>
              </a:solidFill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997475" y="1326700"/>
            <a:ext cx="70494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주성분을 찾았다면, </a:t>
            </a: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차원 축소는 이 주성분 들 중에서 일부만을 선택해서</a:t>
            </a:r>
            <a:r>
              <a:rPr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데이터의 차원을 줄이는 작업</a:t>
            </a:r>
            <a:r>
              <a:rPr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이다. </a:t>
            </a:r>
            <a:br>
              <a:rPr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 작업의 과정을 한번 살펴보자. 먼저 원본 데이터를 </a:t>
            </a: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주성분 벡터를 축으로 회전</a:t>
            </a:r>
            <a:r>
              <a:rPr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시키면 가운데와 같이 변환시킬 수 있다. </a:t>
            </a:r>
            <a:br>
              <a:rPr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회전시킨 데이터를 첫번째 주성분 값만을 이용해 표현하면 오른쪽 그래프처럼 표현할 수 있다. 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 것이 차원 축소를 수행한 결과이다.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3" name="Google Shape;2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066" y="2676905"/>
            <a:ext cx="2206684" cy="20760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21"/>
          <p:cNvCxnSpPr/>
          <p:nvPr/>
        </p:nvCxnSpPr>
        <p:spPr>
          <a:xfrm flipH="1" rot="10800000">
            <a:off x="3292367" y="3625930"/>
            <a:ext cx="573000" cy="5400"/>
          </a:xfrm>
          <a:prstGeom prst="straightConnector1">
            <a:avLst/>
          </a:prstGeom>
          <a:noFill/>
          <a:ln cap="flat" cmpd="sng" w="3810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5" name="Google Shape;2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5975" y="2771800"/>
            <a:ext cx="2206675" cy="1981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3199" y="2848000"/>
            <a:ext cx="1939975" cy="1876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1"/>
          <p:cNvCxnSpPr/>
          <p:nvPr/>
        </p:nvCxnSpPr>
        <p:spPr>
          <a:xfrm flipH="1" rot="10800000">
            <a:off x="6330204" y="3625930"/>
            <a:ext cx="573000" cy="5400"/>
          </a:xfrm>
          <a:prstGeom prst="straightConnector1">
            <a:avLst/>
          </a:prstGeom>
          <a:noFill/>
          <a:ln cap="flat" cmpd="sng" w="3810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2200"/>
              <a:t>Clustering</a:t>
            </a:r>
            <a:endParaRPr/>
          </a:p>
        </p:txBody>
      </p: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r>
              <a:rPr lang="ko-KR"/>
              <a:t>클러스터</a:t>
            </a:r>
            <a:r>
              <a:rPr lang="ko-KR"/>
              <a:t>링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K-means</a:t>
            </a:r>
            <a:endParaRPr/>
          </a:p>
        </p:txBody>
      </p:sp>
      <p:sp>
        <p:nvSpPr>
          <p:cNvPr id="56" name="Google Shape;56;p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클러스터링/차원축소</a:t>
            </a:r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997475" y="1141900"/>
            <a:ext cx="77265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80"/>
              <a:buFont typeface="Montserrat"/>
              <a:buNone/>
            </a:pPr>
            <a:r>
              <a:rPr b="1" lang="ko-KR" sz="167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비지도학습</a:t>
            </a:r>
            <a:endParaRPr b="1" i="0" sz="100" u="none" cap="none" strike="noStrike">
              <a:solidFill>
                <a:srgbClr val="000000"/>
              </a:solidFill>
            </a:endParaRPr>
          </a:p>
        </p:txBody>
      </p:sp>
      <p:sp>
        <p:nvSpPr>
          <p:cNvPr id="58" name="Google Shape;58;p8"/>
          <p:cNvSpPr txBox="1"/>
          <p:nvPr/>
        </p:nvSpPr>
        <p:spPr>
          <a:xfrm>
            <a:off x="997475" y="1465575"/>
            <a:ext cx="7149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데이터에 Y값이 없다. 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(= label이 없다 = target value가 없다 = 종속변수가 없다)</a:t>
            </a:r>
            <a:endParaRPr b="1" sz="1800">
              <a:solidFill>
                <a:srgbClr val="595959"/>
              </a:solidFill>
            </a:endParaRPr>
          </a:p>
        </p:txBody>
      </p:sp>
      <p:sp>
        <p:nvSpPr>
          <p:cNvPr id="59" name="Google Shape;59;p8"/>
          <p:cNvSpPr txBox="1"/>
          <p:nvPr/>
        </p:nvSpPr>
        <p:spPr>
          <a:xfrm>
            <a:off x="1122475" y="2650850"/>
            <a:ext cx="6366000" cy="14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K-Means = K-평균</a:t>
            </a:r>
            <a:endParaRPr sz="29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K개의 평균군집을 찾자.</a:t>
            </a:r>
            <a:endParaRPr sz="29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K-means</a:t>
            </a:r>
            <a:endParaRPr/>
          </a:p>
        </p:txBody>
      </p:sp>
      <p:sp>
        <p:nvSpPr>
          <p:cNvPr id="65" name="Google Shape;65;p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클러스터링/차원축소</a:t>
            </a:r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997475" y="1141900"/>
            <a:ext cx="77265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80"/>
              <a:buFont typeface="Montserrat"/>
              <a:buNone/>
            </a:pPr>
            <a:r>
              <a:rPr b="1" lang="ko-KR" sz="167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비지도학습</a:t>
            </a:r>
            <a:endParaRPr b="1" i="0" sz="100" u="none" cap="none" strike="noStrike">
              <a:solidFill>
                <a:srgbClr val="000000"/>
              </a:solidFill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997475" y="1465575"/>
            <a:ext cx="7149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K-means는 클러스터링 방법론 중에서 오래된 방법이지만, 간단하고 효율적이기 때문에 여전히 자주 사용되는 알고리즘이다. </a:t>
            </a:r>
            <a:r>
              <a:rPr b="1" lang="ko-KR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K-means는 사용자가 정한 K개의 클러스터로 클러스터링하는 알고리즘</a:t>
            </a:r>
            <a:r>
              <a:rPr lang="ko-KR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이다.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K-means 알고리즘의 </a:t>
            </a:r>
            <a:r>
              <a:rPr b="1" lang="ko-KR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첫번째 작업은 중심점의 초기값을 설정</a:t>
            </a:r>
            <a:r>
              <a:rPr lang="ko-KR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하는 것이다.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초기값은 데이터 중에서 </a:t>
            </a:r>
            <a:r>
              <a:rPr b="1" lang="ko-KR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임의로 k개를 선택</a:t>
            </a:r>
            <a:r>
              <a:rPr lang="ko-KR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한다.</a:t>
            </a:r>
            <a:endParaRPr b="1" sz="11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8" name="Google Shape;6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475" y="2921449"/>
            <a:ext cx="1842993" cy="15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8802" y="-104602"/>
            <a:ext cx="6177050" cy="5198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9"/>
          <p:cNvCxnSpPr>
            <a:stCxn id="68" idx="3"/>
            <a:endCxn id="69" idx="1"/>
          </p:cNvCxnSpPr>
          <p:nvPr/>
        </p:nvCxnSpPr>
        <p:spPr>
          <a:xfrm rot="10800000">
            <a:off x="1548668" y="2494412"/>
            <a:ext cx="1291800" cy="1199100"/>
          </a:xfrm>
          <a:prstGeom prst="straightConnector1">
            <a:avLst/>
          </a:prstGeom>
          <a:noFill/>
          <a:ln cap="flat" cmpd="sng" w="3810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" name="Google Shape;71;p9"/>
          <p:cNvSpPr/>
          <p:nvPr/>
        </p:nvSpPr>
        <p:spPr>
          <a:xfrm>
            <a:off x="471650" y="503525"/>
            <a:ext cx="153000" cy="1656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503525" y="1115375"/>
            <a:ext cx="210300" cy="2103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9"/>
          <p:cNvSpPr/>
          <p:nvPr/>
        </p:nvSpPr>
        <p:spPr>
          <a:xfrm>
            <a:off x="471650" y="1503525"/>
            <a:ext cx="210300" cy="210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9"/>
          <p:cNvSpPr/>
          <p:nvPr/>
        </p:nvSpPr>
        <p:spPr>
          <a:xfrm>
            <a:off x="414275" y="2256250"/>
            <a:ext cx="630900" cy="2103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9"/>
          <p:cNvSpPr/>
          <p:nvPr/>
        </p:nvSpPr>
        <p:spPr>
          <a:xfrm>
            <a:off x="1975225" y="2711150"/>
            <a:ext cx="630900" cy="2103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5556625" y="728400"/>
            <a:ext cx="630900" cy="2103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9"/>
          <p:cNvSpPr/>
          <p:nvPr/>
        </p:nvSpPr>
        <p:spPr>
          <a:xfrm>
            <a:off x="6728800" y="1639250"/>
            <a:ext cx="630900" cy="2103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3178125" y="2494400"/>
            <a:ext cx="442200" cy="6540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2606125" y="2711150"/>
            <a:ext cx="630900" cy="2103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1975225" y="2494400"/>
            <a:ext cx="1261800" cy="5523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6257700" y="1332525"/>
            <a:ext cx="1261800" cy="5523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6097900" y="710488"/>
            <a:ext cx="1261800" cy="5523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6138200" y="589625"/>
            <a:ext cx="1529400" cy="15441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K-means</a:t>
            </a:r>
            <a:endParaRPr/>
          </a:p>
        </p:txBody>
      </p:sp>
      <p:sp>
        <p:nvSpPr>
          <p:cNvPr id="89" name="Google Shape;89;p1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클러스터링/차원축소</a:t>
            </a:r>
            <a:endParaRPr/>
          </a:p>
        </p:txBody>
      </p:sp>
      <p:sp>
        <p:nvSpPr>
          <p:cNvPr id="90" name="Google Shape;90;p10"/>
          <p:cNvSpPr txBox="1"/>
          <p:nvPr/>
        </p:nvSpPr>
        <p:spPr>
          <a:xfrm>
            <a:off x="997475" y="1141900"/>
            <a:ext cx="77265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80"/>
              <a:buFont typeface="Montserrat"/>
              <a:buNone/>
            </a:pPr>
            <a:r>
              <a:rPr b="1" lang="ko-KR" sz="167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비지도학습</a:t>
            </a:r>
            <a:endParaRPr b="1" i="0" sz="100" u="none" cap="none" strike="noStrike">
              <a:solidFill>
                <a:srgbClr val="000000"/>
              </a:solidFill>
            </a:endParaRPr>
          </a:p>
        </p:txBody>
      </p:sp>
      <p:sp>
        <p:nvSpPr>
          <p:cNvPr id="91" name="Google Shape;91;p10"/>
          <p:cNvSpPr txBox="1"/>
          <p:nvPr/>
        </p:nvSpPr>
        <p:spPr>
          <a:xfrm>
            <a:off x="997475" y="1465575"/>
            <a:ext cx="7149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latin typeface="Nanum Gothic"/>
                <a:ea typeface="Nanum Gothic"/>
                <a:cs typeface="Nanum Gothic"/>
                <a:sym typeface="Nanum Gothic"/>
              </a:rPr>
              <a:t>K-means는 딱 2가지만 기억하면 된다. E &amp; M ! 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latin typeface="Nanum Gothic"/>
                <a:ea typeface="Nanum Gothic"/>
                <a:cs typeface="Nanum Gothic"/>
                <a:sym typeface="Nanum Gothic"/>
              </a:rPr>
              <a:t>Expectation 과 Maximization</a:t>
            </a:r>
            <a:r>
              <a:rPr lang="ko-KR" sz="1300">
                <a:latin typeface="Nanum Gothic"/>
                <a:ea typeface="Nanum Gothic"/>
                <a:cs typeface="Nanum Gothic"/>
                <a:sym typeface="Nanum Gothic"/>
              </a:rPr>
              <a:t> 이다. 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latin typeface="Nanum Gothic"/>
                <a:ea typeface="Nanum Gothic"/>
                <a:cs typeface="Nanum Gothic"/>
                <a:sym typeface="Nanum Gothic"/>
              </a:rPr>
              <a:t>E는 중심점 기준으로 편을 가르는 것이고, 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latin typeface="Nanum Gothic"/>
                <a:ea typeface="Nanum Gothic"/>
                <a:cs typeface="Nanum Gothic"/>
                <a:sym typeface="Nanum Gothic"/>
              </a:rPr>
              <a:t>M은 편을 기준으로 중심점을 재설정하는 것이다.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92" name="Google Shape;92;p10"/>
          <p:cNvCxnSpPr/>
          <p:nvPr/>
        </p:nvCxnSpPr>
        <p:spPr>
          <a:xfrm flipH="1" rot="10800000">
            <a:off x="3229531" y="3813369"/>
            <a:ext cx="536700" cy="5100"/>
          </a:xfrm>
          <a:prstGeom prst="straightConnector1">
            <a:avLst/>
          </a:prstGeom>
          <a:noFill/>
          <a:ln cap="flat" cmpd="sng" w="3810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3" name="Google Shape;9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125" y="3041446"/>
            <a:ext cx="2160314" cy="1690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7919" y="2990615"/>
            <a:ext cx="2147606" cy="167742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0"/>
          <p:cNvSpPr txBox="1"/>
          <p:nvPr/>
        </p:nvSpPr>
        <p:spPr>
          <a:xfrm>
            <a:off x="1475329" y="2803259"/>
            <a:ext cx="10020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Lora"/>
                <a:ea typeface="Lora"/>
                <a:cs typeface="Lora"/>
                <a:sym typeface="Lora"/>
              </a:rPr>
              <a:t>E</a:t>
            </a:r>
            <a:endParaRPr b="1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6" name="Google Shape;96;p10"/>
          <p:cNvSpPr txBox="1"/>
          <p:nvPr/>
        </p:nvSpPr>
        <p:spPr>
          <a:xfrm>
            <a:off x="4350507" y="2721225"/>
            <a:ext cx="11022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Lora"/>
                <a:ea typeface="Lora"/>
                <a:cs typeface="Lora"/>
                <a:sym typeface="Lora"/>
              </a:rPr>
              <a:t>M</a:t>
            </a:r>
            <a:endParaRPr b="1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97" name="Google Shape;97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7687" y="4266748"/>
            <a:ext cx="527614" cy="326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9494" y="4266748"/>
            <a:ext cx="527614" cy="326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K-means</a:t>
            </a:r>
            <a:endParaRPr/>
          </a:p>
        </p:txBody>
      </p:sp>
      <p:sp>
        <p:nvSpPr>
          <p:cNvPr id="104" name="Google Shape;104;p1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클러스터링/차원축소</a:t>
            </a:r>
            <a:endParaRPr/>
          </a:p>
        </p:txBody>
      </p:sp>
      <p:sp>
        <p:nvSpPr>
          <p:cNvPr id="105" name="Google Shape;105;p11"/>
          <p:cNvSpPr txBox="1"/>
          <p:nvPr/>
        </p:nvSpPr>
        <p:spPr>
          <a:xfrm>
            <a:off x="997475" y="1141900"/>
            <a:ext cx="77265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80"/>
              <a:buFont typeface="Montserrat"/>
              <a:buNone/>
            </a:pPr>
            <a:r>
              <a:rPr b="1" lang="ko-KR" sz="167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비지도학습</a:t>
            </a:r>
            <a:endParaRPr b="1" i="0" sz="1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106" name="Google Shape;106;p11"/>
          <p:cNvCxnSpPr/>
          <p:nvPr/>
        </p:nvCxnSpPr>
        <p:spPr>
          <a:xfrm>
            <a:off x="2526377" y="3552601"/>
            <a:ext cx="265800" cy="60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7" name="Google Shape;10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526" y="2859152"/>
            <a:ext cx="1827205" cy="142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4237" y="2856657"/>
            <a:ext cx="1816457" cy="141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1368" y="2845980"/>
            <a:ext cx="1827215" cy="143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1709" y="2862079"/>
            <a:ext cx="1754092" cy="138866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1"/>
          <p:cNvSpPr txBox="1"/>
          <p:nvPr/>
        </p:nvSpPr>
        <p:spPr>
          <a:xfrm>
            <a:off x="1018103" y="2615640"/>
            <a:ext cx="12408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1st Expectation</a:t>
            </a:r>
            <a:endParaRPr b="1" sz="11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2" name="Google Shape;112;p11"/>
          <p:cNvSpPr txBox="1"/>
          <p:nvPr/>
        </p:nvSpPr>
        <p:spPr>
          <a:xfrm>
            <a:off x="2978932" y="2585740"/>
            <a:ext cx="13650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1st Maximization</a:t>
            </a:r>
            <a:endParaRPr b="1" sz="11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13" name="Google Shape;113;p11"/>
          <p:cNvCxnSpPr/>
          <p:nvPr/>
        </p:nvCxnSpPr>
        <p:spPr>
          <a:xfrm>
            <a:off x="4603600" y="3552601"/>
            <a:ext cx="265800" cy="60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11"/>
          <p:cNvSpPr txBox="1"/>
          <p:nvPr/>
        </p:nvSpPr>
        <p:spPr>
          <a:xfrm>
            <a:off x="5110507" y="2611520"/>
            <a:ext cx="13650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2nd Expectation</a:t>
            </a:r>
            <a:endParaRPr b="1" sz="11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5" name="Google Shape;115;p11"/>
          <p:cNvSpPr txBox="1"/>
          <p:nvPr/>
        </p:nvSpPr>
        <p:spPr>
          <a:xfrm>
            <a:off x="7065128" y="2571750"/>
            <a:ext cx="150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2nd Maximization</a:t>
            </a:r>
            <a:endParaRPr b="1" sz="11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16" name="Google Shape;116;p11"/>
          <p:cNvCxnSpPr/>
          <p:nvPr/>
        </p:nvCxnSpPr>
        <p:spPr>
          <a:xfrm>
            <a:off x="6680823" y="3552601"/>
            <a:ext cx="265800" cy="60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7" name="Google Shape;117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0604" y="3932470"/>
            <a:ext cx="405690" cy="250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30661" y="3932470"/>
            <a:ext cx="405690" cy="250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39161" y="3966843"/>
            <a:ext cx="405690" cy="250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7726" y="3975438"/>
            <a:ext cx="405690" cy="25070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1"/>
          <p:cNvSpPr txBox="1"/>
          <p:nvPr/>
        </p:nvSpPr>
        <p:spPr>
          <a:xfrm>
            <a:off x="997475" y="2084263"/>
            <a:ext cx="71490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Expectation과 Maximization의 반복 수행이다.</a:t>
            </a:r>
            <a:endParaRPr b="1"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Hierarchical Clustering</a:t>
            </a:r>
            <a:endParaRPr/>
          </a:p>
        </p:txBody>
      </p:sp>
      <p:sp>
        <p:nvSpPr>
          <p:cNvPr id="127" name="Google Shape;127;p1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클러스터링/차원축소</a:t>
            </a:r>
            <a:endParaRPr/>
          </a:p>
        </p:txBody>
      </p:sp>
      <p:sp>
        <p:nvSpPr>
          <p:cNvPr id="128" name="Google Shape;128;p12"/>
          <p:cNvSpPr txBox="1"/>
          <p:nvPr/>
        </p:nvSpPr>
        <p:spPr>
          <a:xfrm>
            <a:off x="1032876" y="877097"/>
            <a:ext cx="69888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계층적 클러스터링 알고리즘은 병합 클러스터링이라고 불린다. 이 알고리즘은 다음과 같다.</a:t>
            </a:r>
            <a:endParaRPr sz="15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1) 데이터 하나를 하나의 클러스터로 간주하여 시작한다. </a:t>
            </a:r>
            <a:endParaRPr sz="15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2) 각 데이터(클러스터) 간의 모든 유사도(거리)를 계산한다.</a:t>
            </a:r>
            <a:endParaRPr sz="15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3) 유사도가 높은(거리가 가까운) 클러스터들을 통합해나가며 클러스터의 총 수를 줄여나간다.</a:t>
            </a:r>
            <a:endParaRPr sz="15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❖ 계층적 클러스터링의 특징</a:t>
            </a:r>
            <a:endParaRPr sz="15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anum Gothic"/>
              <a:buAutoNum type="arabicParenR"/>
            </a:pPr>
            <a:r>
              <a:rPr lang="ko-KR" sz="15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데이터들 간의 유사도를 먼저 계산해야 한다.</a:t>
            </a:r>
            <a:endParaRPr sz="15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anum Gothic"/>
              <a:buAutoNum type="arabicParenR"/>
            </a:pPr>
            <a:r>
              <a:rPr lang="ko-KR" sz="15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계산복잡도가 높다.  O(n^3)</a:t>
            </a:r>
            <a:endParaRPr sz="15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Hierarchical Clustering</a:t>
            </a:r>
            <a:endParaRPr/>
          </a:p>
        </p:txBody>
      </p:sp>
      <p:sp>
        <p:nvSpPr>
          <p:cNvPr id="134" name="Google Shape;134;p1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클러스터링/차원축소</a:t>
            </a:r>
            <a:endParaRPr/>
          </a:p>
        </p:txBody>
      </p:sp>
      <p:sp>
        <p:nvSpPr>
          <p:cNvPr id="135" name="Google Shape;135;p13"/>
          <p:cNvSpPr txBox="1"/>
          <p:nvPr/>
        </p:nvSpPr>
        <p:spPr>
          <a:xfrm>
            <a:off x="1032876" y="877097"/>
            <a:ext cx="69888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계층적 클러스터링 알고리즘은 병합 클러스터링이라고 불린다. 이 알고리즘은 다음과 같다.</a:t>
            </a:r>
            <a:endParaRPr sz="15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1) 데이터 하나를 하나의 클러스터로 간주하여 시작한다. </a:t>
            </a:r>
            <a:endParaRPr sz="15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2) 각 데이터(클러스터) 간의 모든 유사도(거리)를 계산한다.</a:t>
            </a:r>
            <a:endParaRPr sz="15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3) 유사도가 높은(거리가 가까운) 클러스터들을 통합해나가며 클러스터의 총 수를 줄여나간다.</a:t>
            </a:r>
            <a:endParaRPr sz="15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❖ 계층적 클러스터링의 특징</a:t>
            </a:r>
            <a:endParaRPr sz="15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anum Gothic"/>
              <a:buAutoNum type="arabicParenR"/>
            </a:pPr>
            <a:r>
              <a:rPr lang="ko-KR" sz="15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데이터들 간의 유사도를 먼저 계산해야 한다.</a:t>
            </a:r>
            <a:endParaRPr sz="15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anum Gothic"/>
              <a:buAutoNum type="arabicParenR"/>
            </a:pPr>
            <a:r>
              <a:rPr lang="ko-KR" sz="15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계산복잡도가 높다.  O(n^3)</a:t>
            </a:r>
            <a:endParaRPr sz="15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Hierarchical Clustering</a:t>
            </a:r>
            <a:endParaRPr/>
          </a:p>
        </p:txBody>
      </p:sp>
      <p:sp>
        <p:nvSpPr>
          <p:cNvPr id="141" name="Google Shape;141;p1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클러스터링/차원축소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200" y="1142526"/>
            <a:ext cx="7098624" cy="28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